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74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4" r:id="rId11"/>
    <p:sldId id="283" r:id="rId12"/>
    <p:sldId id="286" r:id="rId13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06.07.2025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Cele Zrównoważonego Rozwoju (</a:t>
            </a:r>
            <a:r>
              <a:rPr lang="pl-PL" sz="1800" noProof="0" dirty="0" err="1"/>
              <a:t>SDGs</a:t>
            </a:r>
            <a:r>
              <a:rPr lang="pl-PL" sz="1800" noProof="0" dirty="0"/>
              <a:t>) a organizacje turystyczne</a:t>
            </a:r>
            <a:br>
              <a:rPr lang="pl-PL" sz="1800" noProof="0" dirty="0">
                <a:solidFill>
                  <a:schemeClr val="tx1"/>
                </a:solidFill>
              </a:rPr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DD5E82-82FD-462A-B514-A10CC96E2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Gra edukacyjna „SDG Memory”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2E3A2F-F43C-1669-C6F1-495CEEE5B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W grupach losujecie pary: cel SDG i działanie turystyczne.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D</a:t>
            </a:r>
            <a:r>
              <a:rPr lang="en-US" sz="2600" dirty="0" err="1"/>
              <a:t>opas</a:t>
            </a:r>
            <a:r>
              <a:rPr lang="pl-PL" sz="2600" dirty="0"/>
              <a:t>ujcie</a:t>
            </a:r>
            <a:r>
              <a:rPr lang="en-US" sz="2600" dirty="0"/>
              <a:t> </a:t>
            </a:r>
            <a:r>
              <a:rPr lang="en-US" sz="2600" dirty="0" err="1"/>
              <a:t>odpowiedni</a:t>
            </a:r>
            <a:r>
              <a:rPr lang="pl-PL" sz="2600" dirty="0"/>
              <a:t>e</a:t>
            </a:r>
            <a:r>
              <a:rPr lang="en-US" sz="2600" dirty="0"/>
              <a:t> </a:t>
            </a:r>
            <a:r>
              <a:rPr lang="en-US" sz="2600" dirty="0" err="1"/>
              <a:t>karty</a:t>
            </a:r>
            <a:r>
              <a:rPr lang="pl-PL" sz="2600" dirty="0"/>
              <a:t> do siebie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Za każde trafne połączenie otrzymacie 1 punkt.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41EF1CB-2A93-72C0-5DFC-83B52E67A8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93988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A06115-732A-38E0-73C6-F918D32F5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Podsumowanie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F2E92BC-5E3F-AA9A-122E-EF9F10729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600" dirty="0">
                <a:solidFill>
                  <a:schemeClr val="tx2"/>
                </a:solidFill>
              </a:rPr>
              <a:t>Znajomość celów </a:t>
            </a:r>
            <a:r>
              <a:rPr lang="pl-PL" sz="2600" dirty="0" err="1">
                <a:solidFill>
                  <a:schemeClr val="tx2"/>
                </a:solidFill>
              </a:rPr>
              <a:t>SDGs</a:t>
            </a:r>
            <a:r>
              <a:rPr lang="pl-PL" sz="2600" dirty="0">
                <a:solidFill>
                  <a:schemeClr val="tx2"/>
                </a:solidFill>
              </a:rPr>
              <a:t> to kompetencja pożądana na rynku turystycznym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600" dirty="0">
                <a:solidFill>
                  <a:schemeClr val="tx2"/>
                </a:solidFill>
              </a:rPr>
              <a:t>Praktyczna aplikacja tych celów może budować przewagę konkurencyjną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l-PL" sz="2600" dirty="0">
                <a:solidFill>
                  <a:schemeClr val="tx2"/>
                </a:solidFill>
              </a:rPr>
              <a:t>Organizacje mogą raportować działania w odniesieniu do </a:t>
            </a:r>
            <a:r>
              <a:rPr lang="pl-PL" sz="2600" dirty="0" err="1">
                <a:solidFill>
                  <a:schemeClr val="tx2"/>
                </a:solidFill>
              </a:rPr>
              <a:t>SDGs</a:t>
            </a:r>
            <a:endParaRPr lang="pl-PL" sz="2600" dirty="0">
              <a:solidFill>
                <a:schemeClr val="tx2"/>
              </a:solidFill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78B6371-AA07-216A-5ACD-D3FF11F9B5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26370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44722C-4BDC-1F63-DA57-66BEB0626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Pojęcia do zapamiętania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E19658E-A546-8D19-51DC-904AEAF7F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Agenda 2030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 err="1">
                <a:solidFill>
                  <a:schemeClr val="tx2"/>
                </a:solidFill>
              </a:rPr>
              <a:t>SDGs</a:t>
            </a:r>
            <a:endParaRPr lang="pl-PL" b="1" dirty="0">
              <a:solidFill>
                <a:schemeClr val="tx2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Zrównoważony rozwój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Raportowanie ESG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Ekorozwój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A9D6A19-C8AC-2CC0-F13D-16FA106430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8335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Czym są </a:t>
            </a:r>
            <a:r>
              <a:rPr lang="pl-PL" dirty="0" err="1"/>
              <a:t>SDGs</a:t>
            </a:r>
            <a:r>
              <a:rPr lang="pl-PL" dirty="0"/>
              <a:t>?</a:t>
            </a:r>
            <a:endParaRPr lang="pl-PL" noProof="0" dirty="0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 err="1"/>
              <a:t>SDGs</a:t>
            </a:r>
            <a:r>
              <a:rPr lang="pl-PL" sz="2600" noProof="0" dirty="0"/>
              <a:t> to 17 celów rozwoju przyjętych przez ONZ w ramach Agendy 2030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noProof="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Dotyczą kluczowych wyzwań społecznych, środowiskowych i gospodarczych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89D64F6-D35A-D876-8230-6EBD2D695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Cele </a:t>
            </a:r>
            <a:r>
              <a:rPr lang="pl-PL" dirty="0" err="1"/>
              <a:t>SDGs</a:t>
            </a:r>
            <a:r>
              <a:rPr lang="pl-PL" dirty="0"/>
              <a:t> (cz. 1)</a:t>
            </a:r>
            <a:endParaRPr lang="pl-PL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8762D8A-30FB-3293-5E26-87376CA3F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1. Eliminacja ubóstwa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2. Zero głodu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3. Zdrowie i dobre samopoczucie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4. Dobra </a:t>
            </a:r>
            <a:r>
              <a:rPr lang="en-US" sz="2800" dirty="0" err="1"/>
              <a:t>jakość</a:t>
            </a:r>
            <a:r>
              <a:rPr lang="en-US" sz="2800" dirty="0"/>
              <a:t> </a:t>
            </a:r>
            <a:r>
              <a:rPr lang="en-US" sz="2800" dirty="0" err="1"/>
              <a:t>edukacji</a:t>
            </a:r>
            <a:endParaRPr lang="en-US" sz="2800" dirty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5. </a:t>
            </a:r>
            <a:r>
              <a:rPr lang="en-US" sz="2800" dirty="0" err="1"/>
              <a:t>Równość</a:t>
            </a:r>
            <a:r>
              <a:rPr lang="en-US" sz="2800" dirty="0"/>
              <a:t> </a:t>
            </a:r>
            <a:r>
              <a:rPr lang="en-US" sz="2800" dirty="0" err="1"/>
              <a:t>płci</a:t>
            </a:r>
            <a:endParaRPr lang="en-US" sz="280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noProof="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59EC845-26C1-49C9-2197-4BBC3AE7C8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3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045262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365FA4-A5C2-0F7D-1185-F52D7F8CF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Cele </a:t>
            </a:r>
            <a:r>
              <a:rPr lang="pl-PL" dirty="0" err="1"/>
              <a:t>SDGs</a:t>
            </a:r>
            <a:r>
              <a:rPr lang="pl-PL" dirty="0"/>
              <a:t> (cz. 2)</a:t>
            </a:r>
            <a:endParaRPr lang="pl-PL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5D1C19-2039-54E3-FB3F-7D8B84F77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6. Czysta woda i warunki sanitarne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7. Czysta i dostępna energia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8. Wzrost gospodarczy i godna praca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9. </a:t>
            </a:r>
            <a:r>
              <a:rPr lang="en-US" sz="2800" dirty="0" err="1"/>
              <a:t>Innowacyjność</a:t>
            </a:r>
            <a:r>
              <a:rPr lang="en-US" sz="2800" dirty="0"/>
              <a:t>, </a:t>
            </a:r>
            <a:r>
              <a:rPr lang="en-US" sz="2800" dirty="0" err="1"/>
              <a:t>przemysł</a:t>
            </a:r>
            <a:r>
              <a:rPr lang="en-US" sz="2800" dirty="0"/>
              <a:t>, </a:t>
            </a:r>
            <a:r>
              <a:rPr lang="en-US" sz="2800" dirty="0" err="1"/>
              <a:t>infrastruktura</a:t>
            </a:r>
            <a:endParaRPr lang="pl-PL" sz="2800" dirty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10. </a:t>
            </a:r>
            <a:r>
              <a:rPr lang="en-US" sz="2800" dirty="0" err="1"/>
              <a:t>Mniej</a:t>
            </a:r>
            <a:r>
              <a:rPr lang="en-US" sz="2800" dirty="0"/>
              <a:t> </a:t>
            </a:r>
            <a:r>
              <a:rPr lang="en-US" sz="2800" dirty="0" err="1"/>
              <a:t>nierówności</a:t>
            </a:r>
            <a:endParaRPr lang="pl-PL" sz="28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E7868AC-6162-F206-551D-8A2F6BEE2F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4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836527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3DD2E4-03E1-CA1B-68EC-6A07D4B44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Cele </a:t>
            </a:r>
            <a:r>
              <a:rPr lang="pl-PL" noProof="0" dirty="0" err="1"/>
              <a:t>SDGs</a:t>
            </a:r>
            <a:r>
              <a:rPr lang="pl-PL" noProof="0" dirty="0"/>
              <a:t> (cz. 3)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FB5E0B2-5461-1695-3E5B-A280CBACF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11. Zrównoważone miasta i społeczności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12. Odpowiedzialna konsumpcja i produkcja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13. Działania na rzecz klimatu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14. </a:t>
            </a:r>
            <a:r>
              <a:rPr lang="en-US" sz="2800" dirty="0" err="1"/>
              <a:t>Życie</a:t>
            </a:r>
            <a:r>
              <a:rPr lang="en-US" sz="2800" dirty="0"/>
              <a:t> pod </a:t>
            </a:r>
            <a:r>
              <a:rPr lang="en-US" sz="2800" dirty="0" err="1"/>
              <a:t>wodą</a:t>
            </a:r>
            <a:endParaRPr lang="pl-PL" sz="2800" dirty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15. </a:t>
            </a:r>
            <a:r>
              <a:rPr lang="en-US" sz="2800" dirty="0" err="1"/>
              <a:t>Życie</a:t>
            </a:r>
            <a:r>
              <a:rPr lang="en-US" sz="2800" dirty="0"/>
              <a:t> </a:t>
            </a:r>
            <a:r>
              <a:rPr lang="en-US" sz="2800" dirty="0" err="1"/>
              <a:t>na</a:t>
            </a:r>
            <a:r>
              <a:rPr lang="en-US" sz="2800" dirty="0"/>
              <a:t> </a:t>
            </a:r>
            <a:r>
              <a:rPr lang="en-US" sz="2800" dirty="0" err="1"/>
              <a:t>lądzie</a:t>
            </a:r>
            <a:endParaRPr lang="pl-PL" sz="28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A322336-FF0E-06C5-263C-C8F0144504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4139045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D68A03-05CF-90F9-5AD5-1CE2C9AEC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Cele </a:t>
            </a:r>
            <a:r>
              <a:rPr lang="pl-PL" dirty="0" err="1"/>
              <a:t>SDGs</a:t>
            </a:r>
            <a:r>
              <a:rPr lang="pl-PL" dirty="0"/>
              <a:t> (cz. 4)</a:t>
            </a:r>
            <a:endParaRPr lang="pl-PL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37AB0CF-6C32-B5DB-BA60-99157819D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16. Pokój, sprawiedliwość i silne instytucje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17. Partnerstwa na rzecz celów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8C6304E-5905-1E6F-26A9-89B9B5DBA9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6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72670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3D6F89-954D-DCD3-E096-6254F029E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Pytania do dyskusji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2A9FBCF-A703-8D69-CEE7-08F8BE073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noProof="0" dirty="0"/>
              <a:t>Które z celów są najbliższe branży turystycznej?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noProof="0" dirty="0"/>
              <a:t>Czy organizacje turystyczne mogą realnie realizować </a:t>
            </a:r>
            <a:r>
              <a:rPr lang="pl-PL" sz="2600" noProof="0" dirty="0" err="1"/>
              <a:t>SDGs</a:t>
            </a:r>
            <a:r>
              <a:rPr lang="pl-PL" sz="2600" noProof="0" dirty="0"/>
              <a:t>?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600" noProof="0" dirty="0"/>
              <a:t>Czy znasz przykłady działań, które realizują więcej niż jeden cel?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38A6E69-75CE-7D8E-D62B-EFD396772A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7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271922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5933F4-00A1-CFE9-C0D9-8D52D41AA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SDGs</a:t>
            </a:r>
            <a:r>
              <a:rPr lang="pl-PL" dirty="0"/>
              <a:t> w praktyce turystyki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8CEA7BD-1299-C5D8-AC81-657189F91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>
                <a:solidFill>
                  <a:schemeClr val="tx2"/>
                </a:solidFill>
              </a:rPr>
              <a:t>Cel 8: zatrudnianie lokalnych przewodników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>
                <a:solidFill>
                  <a:schemeClr val="tx2"/>
                </a:solidFill>
              </a:rPr>
              <a:t>Cel 12: ograniczenie zużycia plastiku w hotelach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>
                <a:solidFill>
                  <a:schemeClr val="tx2"/>
                </a:solidFill>
              </a:rPr>
              <a:t>Cel 13: </a:t>
            </a:r>
            <a:r>
              <a:rPr lang="pl-PL" sz="2600" dirty="0" err="1">
                <a:solidFill>
                  <a:schemeClr val="tx2"/>
                </a:solidFill>
              </a:rPr>
              <a:t>fotowoltaika</a:t>
            </a:r>
            <a:r>
              <a:rPr lang="pl-PL" sz="2600" dirty="0">
                <a:solidFill>
                  <a:schemeClr val="tx2"/>
                </a:solidFill>
              </a:rPr>
              <a:t> w obiektach noclegowych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>
                <a:solidFill>
                  <a:schemeClr val="tx2"/>
                </a:solidFill>
              </a:rPr>
              <a:t>Cel 15: ochrona tras pieszych w parkach narodowych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87D6174-C6E6-CC1F-3C6C-306DB98FE9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3807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B2BE35C-FB42-6F91-5523-131524A47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Zadanie grupowe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B3318B-C6EB-4853-5A20-40019F56B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Przyporządkujcie wybrane cele </a:t>
            </a:r>
            <a:r>
              <a:rPr lang="pl-PL" sz="2600" dirty="0" err="1"/>
              <a:t>SDGs</a:t>
            </a:r>
            <a:r>
              <a:rPr lang="pl-PL" sz="2600" dirty="0"/>
              <a:t> do działań konkretnej organizacji turystycznej.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600" dirty="0" err="1"/>
              <a:t>Zaproponuj</a:t>
            </a:r>
            <a:r>
              <a:rPr lang="pl-PL" sz="2600" dirty="0" err="1"/>
              <a:t>cie</a:t>
            </a:r>
            <a:r>
              <a:rPr lang="en-US" sz="2600" dirty="0"/>
              <a:t> </a:t>
            </a:r>
            <a:r>
              <a:rPr lang="en-US" sz="2600" dirty="0" err="1"/>
              <a:t>nowe</a:t>
            </a:r>
            <a:r>
              <a:rPr lang="en-US" sz="2600" dirty="0"/>
              <a:t> </a:t>
            </a:r>
            <a:r>
              <a:rPr lang="en-US" sz="2600" dirty="0" err="1"/>
              <a:t>działania</a:t>
            </a:r>
            <a:r>
              <a:rPr lang="en-US" sz="2600" dirty="0"/>
              <a:t> </a:t>
            </a:r>
            <a:r>
              <a:rPr lang="en-US" sz="2600" dirty="0" err="1"/>
              <a:t>zgodne</a:t>
            </a:r>
            <a:r>
              <a:rPr lang="en-US" sz="2600" dirty="0"/>
              <a:t> z </a:t>
            </a:r>
            <a:r>
              <a:rPr lang="en-US" sz="2600" dirty="0" err="1"/>
              <a:t>tymi</a:t>
            </a:r>
            <a:r>
              <a:rPr lang="en-US" sz="2600" dirty="0"/>
              <a:t> </a:t>
            </a:r>
            <a:r>
              <a:rPr lang="en-US" sz="2600" dirty="0" err="1"/>
              <a:t>celami</a:t>
            </a:r>
            <a:endParaRPr lang="pl-PL" sz="2600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5AEE152-460D-67B8-8C85-4627127E9B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438929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218</TotalTime>
  <Words>362</Words>
  <Application>Microsoft Office PowerPoint</Application>
  <PresentationFormat>Niestandardowy</PresentationFormat>
  <Paragraphs>68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7" baseType="lpstr">
      <vt:lpstr>Arial</vt:lpstr>
      <vt:lpstr>Calibri</vt:lpstr>
      <vt:lpstr>Open Sans</vt:lpstr>
      <vt:lpstr>Wingdings</vt:lpstr>
      <vt:lpstr>Motyw pakietu Office</vt:lpstr>
      <vt:lpstr>Tytuł prezentacji: Cele Zrównoważonego Rozwoju (SDGs) a organizacje turystyczne  Opracował: Przemysław Żukiewicz</vt:lpstr>
      <vt:lpstr>Czym są SDGs?</vt:lpstr>
      <vt:lpstr>Cele SDGs (cz. 1)</vt:lpstr>
      <vt:lpstr>Cele SDGs (cz. 2)</vt:lpstr>
      <vt:lpstr>Cele SDGs (cz. 3)</vt:lpstr>
      <vt:lpstr>Cele SDGs (cz. 4)</vt:lpstr>
      <vt:lpstr>Pytania do dyskusji</vt:lpstr>
      <vt:lpstr>SDGs w praktyce turystyki</vt:lpstr>
      <vt:lpstr>Zadanie grupowe</vt:lpstr>
      <vt:lpstr>Gra edukacyjna „SDG Memory”</vt:lpstr>
      <vt:lpstr>Podsumowanie</vt:lpstr>
      <vt:lpstr>Pojęcia do zapamiętania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2025-07-06T19:15:44Z</dcterms:modified>
</cp:coreProperties>
</file>